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ethereumjs/ethereumjs-uti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ripple/ripple-lib" TargetMode="External"/><Relationship Id="rId4" Type="http://schemas.openxmlformats.org/officeDocument/2006/relationships/hyperlink" Target="https://github.com/ripple/ripple-address-codec" TargetMode="External"/><Relationship Id="rId5" Type="http://schemas.openxmlformats.org/officeDocument/2006/relationships/hyperlink" Target="https://github.com/ripple/ripple-binary-codec" TargetMode="External"/><Relationship Id="rId6" Type="http://schemas.openxmlformats.org/officeDocument/2006/relationships/hyperlink" Target="https://github.com/ripple/ripple-keypairs" TargetMode="External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hyperlink" Target="https://blockchain.info/address/1PzGm1KM1Tp4ZphQzoejaz6kJPcd4kRrM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 Multicurrency, Multisignature Wallet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Melville</a:t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85300"/>
            <a:ext cx="8839201" cy="52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Multicurrency Multisignature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https://github.com/bitcoinjs/bitcoinjs-lib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248250"/>
            <a:ext cx="67246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500" y="1187121"/>
            <a:ext cx="1828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84166"/>
            <a:ext cx="9143999" cy="68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Multicurrency Multisignature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https://github.com/ethereumjs/ethereumjs-tx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https://github.com/ethereumjs/ethereumjs-abi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https://github.com/ethereumjs/ethereumjs-util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1 on-chain wallet deploy transaction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wallet creation expensive and error-prone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25" y="1104525"/>
            <a:ext cx="236391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" y="2181165"/>
            <a:ext cx="1363875" cy="133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1930575" y="2745450"/>
            <a:ext cx="40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46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Wallet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3982425" y="2391150"/>
            <a:ext cx="1833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Contract Deploy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092287" y="1101088"/>
            <a:ext cx="5162126" cy="2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Multicurrency Multisignature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https://github.com/ripple/ripple-lib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https://github.com/ripple/ripple-address-codec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https://github.com/ripple/ripple-binary-codec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https://github.com/ripple/ripple-keypairs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https://github.com/ripple/ripple-hashes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3 on-chain wallet deploy transactions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wallet creation REALLY expensive and error prone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017725"/>
            <a:ext cx="16573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" y="2181165"/>
            <a:ext cx="1363875" cy="13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059772" y="1100603"/>
            <a:ext cx="5226150" cy="294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Shape 170"/>
          <p:cNvCxnSpPr/>
          <p:nvPr/>
        </p:nvCxnSpPr>
        <p:spPr>
          <a:xfrm flipH="1" rot="10800000">
            <a:off x="1930575" y="781350"/>
            <a:ext cx="3994200" cy="19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/>
          <p:nvPr/>
        </p:nvCxnSpPr>
        <p:spPr>
          <a:xfrm>
            <a:off x="1930575" y="2745450"/>
            <a:ext cx="40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Shape 172"/>
          <p:cNvCxnSpPr/>
          <p:nvPr/>
        </p:nvCxnSpPr>
        <p:spPr>
          <a:xfrm>
            <a:off x="1930575" y="2745450"/>
            <a:ext cx="3983400" cy="20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46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Wallet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4210300" y="602375"/>
            <a:ext cx="1605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</a:t>
            </a:r>
            <a:r>
              <a:rPr lang="en"/>
              <a:t>Funding Tx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4210300" y="2391150"/>
            <a:ext cx="1605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Multisig Tx</a:t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4210300" y="3437600"/>
            <a:ext cx="1605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Disable Master Key Tx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50" y="3290100"/>
            <a:ext cx="1395350" cy="16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800" y="3290108"/>
            <a:ext cx="1395350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175" y="3268387"/>
            <a:ext cx="1893350" cy="16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Poll: </a:t>
            </a:r>
            <a:r>
              <a:rPr lang="en" sz="3600">
                <a:solidFill>
                  <a:schemeClr val="dk2"/>
                </a:solidFill>
              </a:rPr>
              <a:t>What is the most important part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of any cryptocurrency wallet?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Management Problem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wallet will create a new address every time it receives a transaction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Privacy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Management Problem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wallet will create a new address every time it receives a transaction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Privacy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means a new private + public keypair for every new address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530" y="2606038"/>
            <a:ext cx="837800" cy="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3374750" y="2801075"/>
            <a:ext cx="672900" cy="36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4177875" y="2383175"/>
            <a:ext cx="3092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0ADE4"/>
                </a:solidFill>
                <a:highlight>
                  <a:srgbClr val="FFFFFF"/>
                </a:highlight>
                <a:hlinkClick r:id="rId4"/>
              </a:rPr>
              <a:t>1PzGm1KM1Tp4ZphQzoejaz6kJPcd4kRrMw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Management Problem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152475"/>
            <a:ext cx="8520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Backups are a pain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452550" y="2020375"/>
            <a:ext cx="1353300" cy="12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38" y="2172593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98" y="25925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59253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172584"/>
            <a:ext cx="374808" cy="37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8825"/>
            <a:ext cx="4175201" cy="445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4953875" y="268700"/>
            <a:ext cx="39939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Alex Melville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Software Engineer             @BitGo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World Traveler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github.com/Melvillian/talks</a:t>
            </a:r>
            <a:endParaRPr sz="2400"/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717" y="4373475"/>
            <a:ext cx="790201" cy="4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739" y="1902450"/>
            <a:ext cx="386167" cy="4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0732" y="3082325"/>
            <a:ext cx="560175" cy="5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Management Problem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Backups are a pain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52550" y="2020375"/>
            <a:ext cx="1353300" cy="12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38" y="2172593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98" y="25925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59253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172584"/>
            <a:ext cx="374808" cy="3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2318725" y="3670250"/>
            <a:ext cx="1353300" cy="1247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13" y="3822468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73" y="4242412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1" y="4242409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1" y="3822459"/>
            <a:ext cx="374808" cy="3783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Shape 234"/>
          <p:cNvCxnSpPr>
            <a:stCxn id="224" idx="3"/>
          </p:cNvCxnSpPr>
          <p:nvPr/>
        </p:nvCxnSpPr>
        <p:spPr>
          <a:xfrm>
            <a:off x="1805850" y="2644075"/>
            <a:ext cx="22851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Shape 235"/>
          <p:cNvCxnSpPr>
            <a:endCxn id="229" idx="0"/>
          </p:cNvCxnSpPr>
          <p:nvPr/>
        </p:nvCxnSpPr>
        <p:spPr>
          <a:xfrm flipH="1">
            <a:off x="2995375" y="2647550"/>
            <a:ext cx="10500" cy="10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Shape 236"/>
          <p:cNvSpPr txBox="1"/>
          <p:nvPr/>
        </p:nvSpPr>
        <p:spPr>
          <a:xfrm>
            <a:off x="2613975" y="2752488"/>
            <a:ext cx="954900" cy="37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Management Problem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Backups are a pain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52550" y="2020375"/>
            <a:ext cx="1353300" cy="12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38" y="2172593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98" y="25925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59253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172584"/>
            <a:ext cx="374808" cy="3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2318725" y="3670250"/>
            <a:ext cx="1353300" cy="1247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13" y="3822468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73" y="4242412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1" y="4242409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1" y="3822459"/>
            <a:ext cx="374808" cy="3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110150" y="2020375"/>
            <a:ext cx="1353300" cy="12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538" y="2172593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598" y="25925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96" y="259253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96" y="217258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98" y="26687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98" y="2211537"/>
            <a:ext cx="374808" cy="3783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Shape 260"/>
          <p:cNvCxnSpPr>
            <a:stCxn id="243" idx="3"/>
          </p:cNvCxnSpPr>
          <p:nvPr/>
        </p:nvCxnSpPr>
        <p:spPr>
          <a:xfrm>
            <a:off x="1805850" y="2644075"/>
            <a:ext cx="22851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Shape 261"/>
          <p:cNvCxnSpPr>
            <a:endCxn id="248" idx="0"/>
          </p:cNvCxnSpPr>
          <p:nvPr/>
        </p:nvCxnSpPr>
        <p:spPr>
          <a:xfrm flipH="1">
            <a:off x="2995375" y="2647550"/>
            <a:ext cx="10500" cy="10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Shape 262"/>
          <p:cNvSpPr txBox="1"/>
          <p:nvPr/>
        </p:nvSpPr>
        <p:spPr>
          <a:xfrm>
            <a:off x="2613975" y="2752488"/>
            <a:ext cx="954900" cy="37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Management Problem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Backups are a pain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2550" y="2020375"/>
            <a:ext cx="1353300" cy="12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38" y="2172593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98" y="25925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59253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96" y="2172584"/>
            <a:ext cx="374808" cy="3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2318725" y="3670250"/>
            <a:ext cx="1353300" cy="1247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13" y="3822468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173" y="4242412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1" y="4242409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1" y="3822459"/>
            <a:ext cx="374808" cy="3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4110150" y="2020375"/>
            <a:ext cx="1353300" cy="12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538" y="2172593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598" y="25925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96" y="259253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96" y="2172584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98" y="2668737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98" y="2211537"/>
            <a:ext cx="374808" cy="3783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Shape 286"/>
          <p:cNvCxnSpPr>
            <a:stCxn id="269" idx="3"/>
          </p:cNvCxnSpPr>
          <p:nvPr/>
        </p:nvCxnSpPr>
        <p:spPr>
          <a:xfrm>
            <a:off x="1805850" y="2644075"/>
            <a:ext cx="22851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Shape 287"/>
          <p:cNvCxnSpPr>
            <a:endCxn id="274" idx="0"/>
          </p:cNvCxnSpPr>
          <p:nvPr/>
        </p:nvCxnSpPr>
        <p:spPr>
          <a:xfrm flipH="1">
            <a:off x="2995375" y="2647550"/>
            <a:ext cx="10500" cy="10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Shape 288"/>
          <p:cNvSpPr txBox="1"/>
          <p:nvPr/>
        </p:nvSpPr>
        <p:spPr>
          <a:xfrm>
            <a:off x="2613975" y="2752488"/>
            <a:ext cx="954900" cy="37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  <p:cxnSp>
        <p:nvCxnSpPr>
          <p:cNvPr id="289" name="Shape 289"/>
          <p:cNvCxnSpPr>
            <a:endCxn id="290" idx="1"/>
          </p:cNvCxnSpPr>
          <p:nvPr/>
        </p:nvCxnSpPr>
        <p:spPr>
          <a:xfrm>
            <a:off x="5463450" y="2644075"/>
            <a:ext cx="184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Shape 291"/>
          <p:cNvSpPr txBox="1"/>
          <p:nvPr/>
        </p:nvSpPr>
        <p:spPr>
          <a:xfrm rot="-1448554">
            <a:off x="5664368" y="2399822"/>
            <a:ext cx="1269656" cy="4885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Crash!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7424125" y="2070050"/>
            <a:ext cx="1353300" cy="1247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513" y="2222268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573" y="2642212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371" y="2642209"/>
            <a:ext cx="374808" cy="3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371" y="2222259"/>
            <a:ext cx="374808" cy="37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Deterministic Keys (BIP32)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master seed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Deterministic method (think hashing) for generating unlimited child keys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only need to remember one 512-bit string</a:t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3483250" y="2701725"/>
            <a:ext cx="1812300" cy="15084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512 Bit Seed</a:t>
            </a: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2498800" y="4286325"/>
            <a:ext cx="37812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Seed (hex): 000102030405060708090a0b0c0d0e0f</a:t>
            </a:r>
            <a:endParaRPr sz="1200">
              <a:solidFill>
                <a:srgbClr val="24292E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Deterministic Keys (BIP32)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995" y="2172524"/>
            <a:ext cx="3907217" cy="2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>
            <p:ph idx="1" type="body"/>
          </p:nvPr>
        </p:nvSpPr>
        <p:spPr>
          <a:xfrm>
            <a:off x="2611788" y="1443225"/>
            <a:ext cx="37836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Multiple Private Keys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Deterministic Keys (BIP32)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60" y="2126851"/>
            <a:ext cx="3839506" cy="26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idx="1" type="body"/>
          </p:nvPr>
        </p:nvSpPr>
        <p:spPr>
          <a:xfrm>
            <a:off x="2631240" y="1393475"/>
            <a:ext cx="37179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Single BIP32 Seed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Takeaway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484950" y="1338375"/>
            <a:ext cx="817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Prevent single key thef</a:t>
            </a:r>
            <a:r>
              <a:rPr lang="en" sz="2400"/>
              <a:t>t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 prepared for more development complexity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Simplify key management with BIP32 keys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15670" l="-2420" r="2419" t="-15670"/>
          <a:stretch/>
        </p:blipFill>
        <p:spPr>
          <a:xfrm>
            <a:off x="-258212" y="-1908162"/>
            <a:ext cx="9402224" cy="705166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type="title"/>
          </p:nvPr>
        </p:nvSpPr>
        <p:spPr>
          <a:xfrm>
            <a:off x="623400" y="13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Thanks!                                           　</a:t>
            </a:r>
            <a:r>
              <a:rPr lang="en">
                <a:solidFill>
                  <a:srgbClr val="FFFFFF"/>
                </a:solidFill>
              </a:rPr>
              <a:t>ありがとう！</a:t>
            </a:r>
            <a:r>
              <a:rPr lang="en">
                <a:solidFill>
                  <a:srgbClr val="FFFFFF"/>
                </a:solidFill>
              </a:rPr>
              <a:t>                                       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50275"/>
            <a:ext cx="8659299" cy="46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327" y="369150"/>
            <a:ext cx="749146" cy="8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61800"/>
            <a:ext cx="8657084" cy="468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327" y="369150"/>
            <a:ext cx="749146" cy="8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2660700" y="1239281"/>
            <a:ext cx="38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/>
              <a:t>Security</a:t>
            </a:r>
            <a:endParaRPr sz="4800" u="sng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Multisignature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HD Wallets (BIP 32)</a:t>
            </a:r>
            <a:endParaRPr sz="240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828" y="487831"/>
            <a:ext cx="946950" cy="8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Multisignature?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49728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(Single-signature is less secure)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300" y="1714863"/>
            <a:ext cx="1651100" cy="8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" y="1585521"/>
            <a:ext cx="1807459" cy="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Multisignature?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49728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(Single-signature is less secure)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Cosigner and charge for your service 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300" y="1714863"/>
            <a:ext cx="1651100" cy="8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" y="1585521"/>
            <a:ext cx="1807459" cy="9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025" y="65165"/>
            <a:ext cx="1363875" cy="13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5197" y="160850"/>
            <a:ext cx="922329" cy="8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5046963" y="1039421"/>
            <a:ext cx="1258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User</a:t>
            </a:r>
            <a:endParaRPr b="1" sz="1100"/>
          </a:p>
        </p:txBody>
      </p:sp>
      <p:cxnSp>
        <p:nvCxnSpPr>
          <p:cNvPr id="103" name="Shape 103"/>
          <p:cNvCxnSpPr>
            <a:stCxn id="104" idx="0"/>
          </p:cNvCxnSpPr>
          <p:nvPr/>
        </p:nvCxnSpPr>
        <p:spPr>
          <a:xfrm>
            <a:off x="6645800" y="27705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Shape 105"/>
          <p:cNvCxnSpPr/>
          <p:nvPr/>
        </p:nvCxnSpPr>
        <p:spPr>
          <a:xfrm>
            <a:off x="6874400" y="178307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 txBox="1"/>
          <p:nvPr/>
        </p:nvSpPr>
        <p:spPr>
          <a:xfrm>
            <a:off x="6411463" y="2458141"/>
            <a:ext cx="471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</a:t>
            </a:r>
            <a:endParaRPr/>
          </a:p>
        </p:txBody>
      </p:sp>
      <p:cxnSp>
        <p:nvCxnSpPr>
          <p:cNvPr id="107" name="Shape 107"/>
          <p:cNvCxnSpPr>
            <a:stCxn id="108" idx="0"/>
          </p:cNvCxnSpPr>
          <p:nvPr/>
        </p:nvCxnSpPr>
        <p:spPr>
          <a:xfrm>
            <a:off x="6645800" y="15544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Shape 109"/>
          <p:cNvSpPr txBox="1"/>
          <p:nvPr/>
        </p:nvSpPr>
        <p:spPr>
          <a:xfrm>
            <a:off x="6411463" y="1242091"/>
            <a:ext cx="471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</a:t>
            </a:r>
            <a:endParaRPr/>
          </a:p>
        </p:txBody>
      </p:sp>
      <p:cxnSp>
        <p:nvCxnSpPr>
          <p:cNvPr id="110" name="Shape 110"/>
          <p:cNvCxnSpPr/>
          <p:nvPr/>
        </p:nvCxnSpPr>
        <p:spPr>
          <a:xfrm flipH="1">
            <a:off x="5599100" y="1605975"/>
            <a:ext cx="2061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Shape 108"/>
          <p:cNvSpPr/>
          <p:nvPr/>
        </p:nvSpPr>
        <p:spPr>
          <a:xfrm>
            <a:off x="6417950" y="1554475"/>
            <a:ext cx="4557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Shape 111"/>
          <p:cNvCxnSpPr/>
          <p:nvPr/>
        </p:nvCxnSpPr>
        <p:spPr>
          <a:xfrm>
            <a:off x="5611075" y="2685388"/>
            <a:ext cx="207270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611" y="2826200"/>
            <a:ext cx="249600" cy="231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6417950" y="2770525"/>
            <a:ext cx="4557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9213" y="2854896"/>
            <a:ext cx="249600" cy="2318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/>
          <p:nvPr/>
        </p:nvCxnSpPr>
        <p:spPr>
          <a:xfrm>
            <a:off x="7814375" y="3975513"/>
            <a:ext cx="1333200" cy="2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Shape 115"/>
          <p:cNvSpPr/>
          <p:nvPr/>
        </p:nvSpPr>
        <p:spPr>
          <a:xfrm>
            <a:off x="8201390" y="3952463"/>
            <a:ext cx="455700" cy="64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/>
          <p:cNvCxnSpPr>
            <a:stCxn id="115" idx="0"/>
          </p:cNvCxnSpPr>
          <p:nvPr/>
        </p:nvCxnSpPr>
        <p:spPr>
          <a:xfrm>
            <a:off x="8429240" y="39524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6050" y="4008138"/>
            <a:ext cx="249600" cy="23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6052" y="4295704"/>
            <a:ext cx="249600" cy="24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8194902" y="3640079"/>
            <a:ext cx="4719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multisignature work?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68625"/>
            <a:ext cx="7503546" cy="42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multisignature work?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2" y="1017725"/>
            <a:ext cx="751415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